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19"/>
  </p:notesMasterIdLst>
  <p:handoutMasterIdLst>
    <p:handoutMasterId r:id="rId20"/>
  </p:handoutMasterIdLst>
  <p:sldIdLst>
    <p:sldId id="256" r:id="rId4"/>
    <p:sldId id="424" r:id="rId5"/>
    <p:sldId id="418" r:id="rId6"/>
    <p:sldId id="419" r:id="rId7"/>
    <p:sldId id="426" r:id="rId8"/>
    <p:sldId id="433" r:id="rId9"/>
    <p:sldId id="434" r:id="rId10"/>
    <p:sldId id="435" r:id="rId11"/>
    <p:sldId id="437" r:id="rId12"/>
    <p:sldId id="429" r:id="rId13"/>
    <p:sldId id="430" r:id="rId14"/>
    <p:sldId id="436" r:id="rId15"/>
    <p:sldId id="438" r:id="rId16"/>
    <p:sldId id="423" r:id="rId17"/>
    <p:sldId id="432" r:id="rId18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057" autoAdjust="0"/>
  </p:normalViewPr>
  <p:slideViewPr>
    <p:cSldViewPr>
      <p:cViewPr>
        <p:scale>
          <a:sx n="80" d="100"/>
          <a:sy n="80" d="100"/>
        </p:scale>
        <p:origin x="-10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1FD0C2-3183-4956-80D8-07D2CA2C2B3A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E120C-3554-48C8-91A8-B6F2B90F37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9395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1CD574-F7C5-4EA5-A576-4D4940D58382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A1926D-B550-4C1A-955B-0C13A3008E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596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33E47-E907-443F-B64E-CA2620E05B85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656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A9DAD8-A92D-4DCB-805E-951E507920B7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7378" indent="-283607"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34428" indent="-226886"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88199" indent="-226886"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41970" indent="-226886"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95741" indent="-226886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49512" indent="-226886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03283" indent="-226886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57054" indent="-226886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43EE2AA-AAC0-4AAC-A7EE-9AE23FEAB177}" type="slidenum">
              <a:rPr lang="ru-RU" altLang="ru-RU" sz="12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15</a:t>
            </a:fld>
            <a:endParaRPr lang="ru-RU" altLang="ru-RU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34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4429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 bwMode="auto">
          <a:xfrm>
            <a:off x="0" y="47943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 noGrp="1"/>
          </p:cNvSpPr>
          <p:nvPr>
            <p:ph type="title"/>
          </p:nvPr>
        </p:nvSpPr>
        <p:spPr>
          <a:xfrm>
            <a:off x="5" y="623452"/>
            <a:ext cx="9143999" cy="448343"/>
          </a:xfrm>
          <a:prstGeom prst="rect">
            <a:avLst/>
          </a:prstGeom>
        </p:spPr>
        <p:txBody>
          <a:bodyPr/>
          <a:lstStyle>
            <a:lvl1pPr marL="432000" lvl="0" rtl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15561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418" y="476672"/>
            <a:ext cx="8311793" cy="72008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418" y="1258664"/>
            <a:ext cx="8311792" cy="52448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4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9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auto">
          <a:xfrm>
            <a:off x="0" y="460378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sz="1800" dirty="0">
              <a:solidFill>
                <a:srgbClr val="008000"/>
              </a:solidFill>
              <a:latin typeface="Circe Rounded Extra Bold" panose="020F0802020203020203" pitchFamily="34" charset="-5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8268400" cy="720080"/>
          </a:xfrm>
          <a:prstGeom prst="rect">
            <a:avLst/>
          </a:prstGeom>
        </p:spPr>
        <p:txBody>
          <a:bodyPr/>
          <a:lstStyle>
            <a:lvl1pPr>
              <a:defRPr>
                <a:latin typeface="Circe Rounded Extra Bold" panose="020F0802020203020203" pitchFamily="34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1" y="2286000"/>
            <a:ext cx="3566160" cy="40233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8098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236FCC77-5518-4438-A6DF-87D4163B299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32201" y="6470704"/>
            <a:ext cx="4426095" cy="27432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28000" y="6470704"/>
            <a:ext cx="730251" cy="274320"/>
          </a:xfrm>
          <a:prstGeom prst="rect">
            <a:avLst/>
          </a:prstGeom>
        </p:spPr>
        <p:txBody>
          <a:bodyPr/>
          <a:lstStyle/>
          <a:p>
            <a:fld id="{8FB2A0D2-95D4-426A-90B2-8CC2B995995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9" y="47073"/>
            <a:ext cx="2076657" cy="36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59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93284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 bwMode="auto">
          <a:xfrm>
            <a:off x="0" y="47943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 noGrp="1"/>
          </p:cNvSpPr>
          <p:nvPr>
            <p:ph type="title"/>
          </p:nvPr>
        </p:nvSpPr>
        <p:spPr>
          <a:xfrm>
            <a:off x="5" y="623452"/>
            <a:ext cx="9143999" cy="448343"/>
          </a:xfrm>
          <a:prstGeom prst="rect">
            <a:avLst/>
          </a:prstGeom>
        </p:spPr>
        <p:txBody>
          <a:bodyPr/>
          <a:lstStyle>
            <a:lvl1pPr marL="432000" lvl="0" rtl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58475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3967" y="1233219"/>
            <a:ext cx="8116064" cy="367930"/>
          </a:xfrm>
          <a:prstGeom prst="rect">
            <a:avLst/>
          </a:prstGeom>
        </p:spPr>
        <p:txBody>
          <a:bodyPr lIns="0" tIns="0" rIns="0" bIns="0"/>
          <a:lstStyle>
            <a:lvl1pPr>
              <a:defRPr sz="2200" b="0" i="0">
                <a:solidFill>
                  <a:srgbClr val="00AFEF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8951" y="2183328"/>
            <a:ext cx="8099465" cy="4426971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srgbClr val="0A2A30">
                  <a:tint val="75000"/>
                </a:srgb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srgbClr val="0A2A30">
                    <a:tint val="75000"/>
                  </a:srgbClr>
                </a:solidFill>
              </a:rPr>
              <a:pPr/>
              <a:t>2/17/2020</a:t>
            </a:fld>
            <a:endParaRPr lang="en-US">
              <a:solidFill>
                <a:srgbClr val="0A2A30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srgbClr val="0A2A30">
                    <a:tint val="75000"/>
                  </a:srgbClr>
                </a:solidFill>
              </a:rPr>
              <a:pPr/>
              <a:t>‹#›</a:t>
            </a:fld>
            <a:endParaRPr>
              <a:solidFill>
                <a:srgbClr val="0A2A3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308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1F8C0CA-6D41-EE43-AD45-E1FC04616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6634AB02-730A-F44B-BF73-EA27D4710D55}" type="datetimeFigureOut">
              <a:rPr lang="ru-RU" smtClean="0">
                <a:solidFill>
                  <a:srgbClr val="0A2A30"/>
                </a:solidFill>
              </a:rPr>
              <a:pPr/>
              <a:t>17.02.2020</a:t>
            </a:fld>
            <a:endParaRPr lang="ru-RU">
              <a:solidFill>
                <a:srgbClr val="0A2A30"/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CEDDB1A3-7F2B-B342-AB92-4391F7DE5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srgbClr val="0A2A30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ACA4775-8DED-B54F-A27C-8830F5112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328F9DAE-493C-174F-B518-362725054328}" type="slidenum">
              <a:rPr lang="ru-RU" smtClean="0">
                <a:solidFill>
                  <a:srgbClr val="0A2A30"/>
                </a:solidFill>
              </a:rPr>
              <a:pPr/>
              <a:t>‹#›</a:t>
            </a:fld>
            <a:endParaRPr lang="ru-RU">
              <a:solidFill>
                <a:srgbClr val="0A2A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610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74E4C7-7FD1-F845-8036-9A2E4F1159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B388766-7E4A-FC42-AA91-01A06BB552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CBFB709-6F16-774A-B1B5-0F9AEF2AD5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34AB02-730A-F44B-BF73-EA27D4710D55}" type="datetimeFigureOut">
              <a:rPr lang="ru-RU" smtClean="0">
                <a:solidFill>
                  <a:srgbClr val="0A2A30"/>
                </a:solidFill>
              </a:rPr>
              <a:pPr/>
              <a:t>17.02.2020</a:t>
            </a:fld>
            <a:endParaRPr lang="ru-RU">
              <a:solidFill>
                <a:srgbClr val="0A2A30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8C1CDAD-4113-2049-A491-F891A48F5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srgbClr val="0A2A30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BB25B24-0D96-D84A-9A15-73983495C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28F9DAE-493C-174F-B518-362725054328}" type="slidenum">
              <a:rPr lang="ru-RU" smtClean="0">
                <a:solidFill>
                  <a:srgbClr val="0A2A30"/>
                </a:solidFill>
              </a:rPr>
              <a:pPr/>
              <a:t>‹#›</a:t>
            </a:fld>
            <a:endParaRPr lang="ru-RU">
              <a:solidFill>
                <a:srgbClr val="0A2A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02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 bwMode="auto">
          <a:xfrm>
            <a:off x="0" y="4"/>
            <a:ext cx="9144000" cy="459719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1" y="47077"/>
            <a:ext cx="2076657" cy="36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30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80" r:id="rId3"/>
    <p:sldLayoutId id="2147483681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54" rtl="0" eaLnBrk="1" latinLnBrk="0" hangingPunct="1">
        <a:lnSpc>
          <a:spcPct val="80000"/>
        </a:lnSpc>
        <a:spcBef>
          <a:spcPct val="0"/>
        </a:spcBef>
        <a:buNone/>
        <a:defRPr sz="2800" b="1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38" indent="-91438" algn="l" defTabSz="914354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69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45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45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21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677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22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22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 bwMode="auto">
          <a:xfrm>
            <a:off x="0" y="4"/>
            <a:ext cx="9144000" cy="459719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1" y="47077"/>
            <a:ext cx="2076657" cy="36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86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8" r:id="rId4"/>
    <p:sldLayoutId id="2147483679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54" rtl="0" eaLnBrk="1" latinLnBrk="0" hangingPunct="1">
        <a:lnSpc>
          <a:spcPct val="80000"/>
        </a:lnSpc>
        <a:spcBef>
          <a:spcPct val="0"/>
        </a:spcBef>
        <a:buNone/>
        <a:defRPr sz="2800" b="1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38" indent="-91438" algn="l" defTabSz="914354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69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45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45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21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677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22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22" indent="-137154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20.png"/><Relationship Id="rId21" Type="http://schemas.openxmlformats.org/officeDocument/2006/relationships/image" Target="../media/image38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5" Type="http://schemas.openxmlformats.org/officeDocument/2006/relationships/image" Target="../media/image42.png"/><Relationship Id="rId2" Type="http://schemas.openxmlformats.org/officeDocument/2006/relationships/image" Target="../media/image19.png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24" Type="http://schemas.openxmlformats.org/officeDocument/2006/relationships/image" Target="../media/image41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23" Type="http://schemas.openxmlformats.org/officeDocument/2006/relationships/image" Target="../media/image40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0829" cy="7046640"/>
          </a:xfrm>
          <a:prstGeom prst="rect">
            <a:avLst/>
          </a:prstGeom>
        </p:spPr>
      </p:pic>
      <p:sp>
        <p:nvSpPr>
          <p:cNvPr id="4" name="Прямоугольник 8"/>
          <p:cNvSpPr/>
          <p:nvPr/>
        </p:nvSpPr>
        <p:spPr>
          <a:xfrm>
            <a:off x="4" y="513101"/>
            <a:ext cx="4237891" cy="872066"/>
          </a:xfrm>
          <a:custGeom>
            <a:avLst/>
            <a:gdLst>
              <a:gd name="connsiteX0" fmla="*/ 0 w 3691467"/>
              <a:gd name="connsiteY0" fmla="*/ 0 h 999066"/>
              <a:gd name="connsiteX1" fmla="*/ 3691467 w 3691467"/>
              <a:gd name="connsiteY1" fmla="*/ 0 h 999066"/>
              <a:gd name="connsiteX2" fmla="*/ 3691467 w 3691467"/>
              <a:gd name="connsiteY2" fmla="*/ 999066 h 999066"/>
              <a:gd name="connsiteX3" fmla="*/ 0 w 3691467"/>
              <a:gd name="connsiteY3" fmla="*/ 999066 h 999066"/>
              <a:gd name="connsiteX4" fmla="*/ 0 w 3691467"/>
              <a:gd name="connsiteY4" fmla="*/ 0 h 999066"/>
              <a:gd name="connsiteX0" fmla="*/ 0 w 3691467"/>
              <a:gd name="connsiteY0" fmla="*/ 0 h 999066"/>
              <a:gd name="connsiteX1" fmla="*/ 3691467 w 3691467"/>
              <a:gd name="connsiteY1" fmla="*/ 0 h 999066"/>
              <a:gd name="connsiteX2" fmla="*/ 3217334 w 3691467"/>
              <a:gd name="connsiteY2" fmla="*/ 999066 h 999066"/>
              <a:gd name="connsiteX3" fmla="*/ 0 w 3691467"/>
              <a:gd name="connsiteY3" fmla="*/ 999066 h 999066"/>
              <a:gd name="connsiteX4" fmla="*/ 0 w 3691467"/>
              <a:gd name="connsiteY4" fmla="*/ 0 h 999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1467" h="999066">
                <a:moveTo>
                  <a:pt x="0" y="0"/>
                </a:moveTo>
                <a:lnTo>
                  <a:pt x="3691467" y="0"/>
                </a:lnTo>
                <a:lnTo>
                  <a:pt x="3217334" y="999066"/>
                </a:lnTo>
                <a:lnTo>
                  <a:pt x="0" y="9990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8" y="682432"/>
            <a:ext cx="3030025" cy="53340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7939" y="2892378"/>
            <a:ext cx="677926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cs typeface="Arial" pitchFamily="34" charset="0"/>
              </a:rPr>
              <a:t> </a:t>
            </a:r>
            <a:r>
              <a:rPr lang="ru-RU" sz="3200" b="1" dirty="0" smtClean="0"/>
              <a:t>СОВРЕМЕННЫЕ ДЕТИ</a:t>
            </a:r>
            <a:endParaRPr lang="en-US" sz="3200" b="1" dirty="0" smtClean="0"/>
          </a:p>
          <a:p>
            <a:pPr algn="ctr"/>
            <a:r>
              <a:rPr lang="ru-RU" sz="3200" b="1" dirty="0" smtClean="0"/>
              <a:t>или кто они… наши дети? </a:t>
            </a:r>
            <a:endParaRPr lang="ru-RU" sz="3200" b="1" dirty="0"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6" y="2780928"/>
            <a:ext cx="85794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054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ОБУЧЕНИЕ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542" y="1205936"/>
            <a:ext cx="100979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425" y="1209131"/>
            <a:ext cx="100678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012" y="1209131"/>
            <a:ext cx="104616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073" y="1209131"/>
            <a:ext cx="1019760" cy="144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934"/>
          <a:stretch/>
        </p:blipFill>
        <p:spPr>
          <a:xfrm>
            <a:off x="6893285" y="1202900"/>
            <a:ext cx="1020000" cy="1440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52" y="2904699"/>
            <a:ext cx="1025080" cy="1440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811" y="2904699"/>
            <a:ext cx="987760" cy="1440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193" y="2904699"/>
            <a:ext cx="988120" cy="1440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060" y="2904699"/>
            <a:ext cx="1006200" cy="1440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906" y="2904699"/>
            <a:ext cx="1021520" cy="1440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52" y="4566521"/>
            <a:ext cx="1017200" cy="1440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972" y="2904699"/>
            <a:ext cx="1017200" cy="1440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91993" y="2904699"/>
            <a:ext cx="997840" cy="1440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096" y="2904699"/>
            <a:ext cx="1027695" cy="1440000"/>
          </a:xfrm>
          <a:prstGeom prst="rect">
            <a:avLst/>
          </a:prstGeom>
        </p:spPr>
      </p:pic>
      <p:pic>
        <p:nvPicPr>
          <p:cNvPr id="91" name="Рисунок 90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"/>
          <a:stretch/>
        </p:blipFill>
        <p:spPr>
          <a:xfrm>
            <a:off x="2365271" y="1209131"/>
            <a:ext cx="101212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Рисунок 91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"/>
          <a:stretch/>
        </p:blipFill>
        <p:spPr>
          <a:xfrm>
            <a:off x="3471320" y="1209131"/>
            <a:ext cx="104188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Рисунок 9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591" y="1209131"/>
            <a:ext cx="10172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Рисунок 12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591" y="4566521"/>
            <a:ext cx="1029448" cy="1440000"/>
          </a:xfrm>
          <a:prstGeom prst="rect">
            <a:avLst/>
          </a:prstGeom>
        </p:spPr>
      </p:pic>
      <p:pic>
        <p:nvPicPr>
          <p:cNvPr id="125" name="Рисунок 124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571" y="4566521"/>
            <a:ext cx="990000" cy="1440000"/>
          </a:xfrm>
          <a:prstGeom prst="rect">
            <a:avLst/>
          </a:prstGeom>
        </p:spPr>
      </p:pic>
      <p:pic>
        <p:nvPicPr>
          <p:cNvPr id="126" name="Рисунок 125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740" y="4566521"/>
            <a:ext cx="996460" cy="1440000"/>
          </a:xfrm>
          <a:prstGeom prst="rect">
            <a:avLst/>
          </a:prstGeom>
        </p:spPr>
      </p:pic>
      <p:pic>
        <p:nvPicPr>
          <p:cNvPr id="127" name="Рисунок 126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494" y="4566521"/>
            <a:ext cx="1005517" cy="1440000"/>
          </a:xfrm>
          <a:prstGeom prst="rect">
            <a:avLst/>
          </a:prstGeom>
        </p:spPr>
      </p:pic>
      <p:pic>
        <p:nvPicPr>
          <p:cNvPr id="128" name="Рисунок 127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32" y="4549522"/>
            <a:ext cx="1030341" cy="1440000"/>
          </a:xfrm>
          <a:prstGeom prst="rect">
            <a:avLst/>
          </a:prstGeom>
        </p:spPr>
      </p:pic>
      <p:pic>
        <p:nvPicPr>
          <p:cNvPr id="129" name="Рисунок 128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972" y="4549522"/>
            <a:ext cx="1024140" cy="144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66" t="24358" r="43284" b="54945"/>
          <a:stretch/>
        </p:blipFill>
        <p:spPr bwMode="auto">
          <a:xfrm>
            <a:off x="8046547" y="4566522"/>
            <a:ext cx="943285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061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ОБУЧЕНИЕ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3"/>
          <a:stretch/>
        </p:blipFill>
        <p:spPr>
          <a:xfrm>
            <a:off x="272083" y="1421698"/>
            <a:ext cx="1239907" cy="1798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215" y="1420018"/>
            <a:ext cx="1282403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93"/>
          <a:stretch/>
        </p:blipFill>
        <p:spPr>
          <a:xfrm>
            <a:off x="1723731" y="1421698"/>
            <a:ext cx="1248275" cy="1798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038" y="1414978"/>
            <a:ext cx="1288889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991" y="1418338"/>
            <a:ext cx="1314523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62" y="3429000"/>
            <a:ext cx="1277178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13" y="3429000"/>
            <a:ext cx="1289877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731" y="3429000"/>
            <a:ext cx="1282403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859" y="3429000"/>
            <a:ext cx="1305212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854" y="1409038"/>
            <a:ext cx="1280160" cy="18059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22" t="64318" r="55382" b="16577"/>
          <a:stretch/>
        </p:blipFill>
        <p:spPr bwMode="auto">
          <a:xfrm>
            <a:off x="6119853" y="3429000"/>
            <a:ext cx="1447137" cy="1920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23" t="52508" r="65323" b="27595"/>
          <a:stretch/>
        </p:blipFill>
        <p:spPr bwMode="auto">
          <a:xfrm>
            <a:off x="7566990" y="3429000"/>
            <a:ext cx="1429191" cy="1920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722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720080"/>
          </a:xfrm>
        </p:spPr>
        <p:txBody>
          <a:bodyPr>
            <a:normAutofit/>
          </a:bodyPr>
          <a:lstStyle/>
          <a:p>
            <a:pPr marL="432000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МЭО. самостоятельный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шаг в будущее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="" xmlns:a16="http://schemas.microsoft.com/office/drawing/2014/main" id="{16611F76-0D22-4641-A491-287C404F32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3968" y="1534344"/>
            <a:ext cx="4536504" cy="5063008"/>
          </a:xfrm>
        </p:spPr>
        <p:txBody>
          <a:bodyPr>
            <a:normAutofit fontScale="77500" lnSpcReduction="20000"/>
          </a:bodyPr>
          <a:lstStyle/>
          <a:p>
            <a:pPr marL="0" marR="508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Среда для самообучения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мотивированных детей. Возможность  самостоятельного определения целевого уровня знаний по предмету за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счёт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избыточности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разноуровневого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содержания</a:t>
            </a:r>
          </a:p>
          <a:p>
            <a:pPr marL="0" marR="508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Подробная инструкция по освоению содержания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интернет-уроков, возможность осваивать учебный материал самостоятельно</a:t>
            </a:r>
          </a:p>
          <a:p>
            <a:pPr marL="0" marR="508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Профориентация и развитие навыков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 компетенций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XXI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ифровая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грамотность – необходимая компетенция нашего времени</a:t>
            </a:r>
          </a:p>
          <a:p>
            <a:pPr marL="0" marR="508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Возможность возвращения к изученным темам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повторения, самопроверки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или углубления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учебного материала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 привлечением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учителя и без него</a:t>
            </a:r>
          </a:p>
        </p:txBody>
      </p:sp>
      <p:sp>
        <p:nvSpPr>
          <p:cNvPr id="9" name="object 16">
            <a:extLst>
              <a:ext uri="{FF2B5EF4-FFF2-40B4-BE49-F238E27FC236}">
                <a16:creationId xmlns="" xmlns:a16="http://schemas.microsoft.com/office/drawing/2014/main" id="{4CAE9E43-A917-4C29-AA42-4D17A8856D52}"/>
              </a:ext>
            </a:extLst>
          </p:cNvPr>
          <p:cNvSpPr txBox="1"/>
          <p:nvPr/>
        </p:nvSpPr>
        <p:spPr>
          <a:xfrm>
            <a:off x="5018584" y="1412776"/>
            <a:ext cx="3124200" cy="4318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16535">
              <a:lnSpc>
                <a:spcPct val="119300"/>
              </a:lnSpc>
              <a:spcBef>
                <a:spcPts val="95"/>
              </a:spcBef>
            </a:pPr>
            <a:r>
              <a:rPr lang="ru-RU" sz="1200" spc="-15" dirty="0">
                <a:solidFill>
                  <a:srgbClr val="212121"/>
                </a:solidFill>
                <a:latin typeface="Arial"/>
                <a:cs typeface="Arial"/>
              </a:rPr>
              <a:t/>
            </a:r>
            <a:br>
              <a:rPr lang="ru-RU" sz="1200" spc="-15" dirty="0">
                <a:solidFill>
                  <a:srgbClr val="212121"/>
                </a:solidFill>
                <a:latin typeface="Arial"/>
                <a:cs typeface="Arial"/>
              </a:rPr>
            </a:br>
            <a:endParaRPr sz="1200" dirty="0">
              <a:latin typeface="Arial"/>
              <a:cs typeface="Arial"/>
            </a:endParaRPr>
          </a:p>
        </p:txBody>
      </p:sp>
      <p:pic>
        <p:nvPicPr>
          <p:cNvPr id="3" name="Рисунок 2" descr="Изображение выглядит как человек, галстук, костюм, сидит&#10;&#10;Описание создано с очень высокой степенью достоверности">
            <a:extLst>
              <a:ext uri="{FF2B5EF4-FFF2-40B4-BE49-F238E27FC236}">
                <a16:creationId xmlns="" xmlns:a16="http://schemas.microsoft.com/office/drawing/2014/main" id="{15E72CA3-91BF-4F7C-ABBE-8254111051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5862"/>
            <a:ext cx="3939077" cy="527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6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52646"/>
            <a:ext cx="3275856" cy="56053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88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625816"/>
            <a:ext cx="9143999" cy="411531"/>
          </a:xfrm>
          <a:prstGeom prst="rect">
            <a:avLst/>
          </a:prstGeom>
        </p:spPr>
        <p:txBody>
          <a:bodyPr vert="horz" wrap="square" lIns="0" tIns="11311" rIns="0" bIns="0" numCol="1" rtlCol="0" anchor="ctr">
            <a:spAutoFit/>
          </a:bodyPr>
          <a:lstStyle/>
          <a:p>
            <a:pPr marL="432000" marR="4763">
              <a:lnSpc>
                <a:spcPct val="100000"/>
              </a:lnSpc>
              <a:spcBef>
                <a:spcPts val="0"/>
              </a:spcBef>
            </a:pPr>
            <a:r>
              <a:rPr sz="2600" spc="5" dirty="0">
                <a:latin typeface="Arial" panose="020B0604020202020204" pitchFamily="34" charset="0"/>
                <a:cs typeface="Arial" panose="020B0604020202020204" pitchFamily="34" charset="0"/>
              </a:rPr>
              <a:t>ЧТО НЕОБХОДИМО</a:t>
            </a:r>
            <a:r>
              <a:rPr sz="2600" spc="-1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spc="5" dirty="0" smtClean="0"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ru-RU" sz="2600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spc="5" dirty="0" smtClean="0">
                <a:latin typeface="Arial" panose="020B0604020202020204" pitchFamily="34" charset="0"/>
                <a:cs typeface="Arial" panose="020B0604020202020204" pitchFamily="34" charset="0"/>
              </a:rPr>
              <a:t>ЗАНЯТИЙ </a:t>
            </a:r>
            <a:r>
              <a:rPr sz="2600" spc="9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sz="2600" spc="-10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spc="42" dirty="0">
                <a:latin typeface="Arial" panose="020B0604020202020204" pitchFamily="34" charset="0"/>
                <a:cs typeface="Arial" panose="020B0604020202020204" pitchFamily="34" charset="0"/>
              </a:rPr>
              <a:t>МЭО</a:t>
            </a:r>
            <a:r>
              <a:rPr sz="2600" spc="42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4294967295"/>
          </p:nvPr>
        </p:nvSpPr>
        <p:spPr>
          <a:xfrm>
            <a:off x="3779912" y="2060848"/>
            <a:ext cx="4896544" cy="3520074"/>
          </a:xfrm>
          <a:prstGeom prst="rect">
            <a:avLst/>
          </a:prstGeom>
        </p:spPr>
        <p:txBody>
          <a:bodyPr vert="horz" wrap="square" lIns="0" tIns="11311" rIns="0" bIns="0" rtlCol="0">
            <a:spAutoFit/>
          </a:bodyPr>
          <a:lstStyle/>
          <a:p>
            <a:pPr marL="429750" marR="531019" indent="-28575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800" dirty="0"/>
              <a:t>Для использования </a:t>
            </a:r>
            <a:r>
              <a:rPr lang="ru-RU" sz="1800" dirty="0" smtClean="0"/>
              <a:t>достаточно наличия </a:t>
            </a:r>
            <a:r>
              <a:rPr lang="ru-RU" sz="1800" dirty="0"/>
              <a:t>планшета, с диагональю </a:t>
            </a:r>
            <a:r>
              <a:rPr lang="ru-RU" sz="1800" dirty="0" smtClean="0"/>
              <a:t>не менее 10 дюймов и доступ </a:t>
            </a:r>
            <a:r>
              <a:rPr lang="ru-RU" sz="1800" dirty="0" smtClean="0"/>
              <a:t>в </a:t>
            </a:r>
            <a:r>
              <a:rPr lang="ru-RU" sz="1800" dirty="0" smtClean="0"/>
              <a:t>интернет по стандарту </a:t>
            </a:r>
            <a:r>
              <a:rPr lang="en-US" sz="1800" dirty="0" smtClean="0"/>
              <a:t>3G</a:t>
            </a:r>
            <a:endParaRPr lang="ru-RU" sz="1800" dirty="0"/>
          </a:p>
          <a:p>
            <a:pPr marL="429750" marR="38695" indent="-28575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800" dirty="0"/>
              <a:t>Персональный логин и пароль для  авторизации в онлайн-системе «МЭО</a:t>
            </a:r>
            <a:r>
              <a:rPr lang="ru-RU" sz="1800" dirty="0" smtClean="0"/>
              <a:t>»</a:t>
            </a:r>
            <a:endParaRPr lang="ru-RU" sz="1800" dirty="0"/>
          </a:p>
          <a:p>
            <a:pPr marL="429750" marR="4763" indent="-28575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800" dirty="0"/>
              <a:t>Никаких дополнительных установок  специальных программ не требуется, система работает из браузера, подключаясь </a:t>
            </a:r>
            <a:r>
              <a:rPr lang="ru-RU" sz="1800" dirty="0" smtClean="0"/>
              <a:t>к образовательному </a:t>
            </a:r>
            <a:r>
              <a:rPr lang="ru-RU" sz="1800" dirty="0"/>
              <a:t>«облаку»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2500298" y="142852"/>
            <a:ext cx="6495696" cy="42929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354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all" spc="10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13" y="2596662"/>
            <a:ext cx="3312511" cy="2575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974" y="2132856"/>
            <a:ext cx="4712026" cy="3503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19193" y="572144"/>
            <a:ext cx="80698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Comic Sans MS" panose="030F0702030302020204" pitchFamily="66" charset="0"/>
              </a:rPr>
              <a:t>ЦЕНА ОДНА - ЭФФЕКТЫ РАЗНЫЕ!</a:t>
            </a:r>
            <a:endParaRPr lang="ru-RU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5174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5"/>
            <a:ext cx="9144000" cy="518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 bwMode="auto">
          <a:xfrm>
            <a:off x="-4499" y="5435601"/>
            <a:ext cx="9148499" cy="1422400"/>
          </a:xfrm>
          <a:prstGeom prst="rect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pic>
        <p:nvPicPr>
          <p:cNvPr id="49161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одержимое 4"/>
          <p:cNvSpPr txBox="1">
            <a:spLocks/>
          </p:cNvSpPr>
          <p:nvPr/>
        </p:nvSpPr>
        <p:spPr bwMode="auto">
          <a:xfrm>
            <a:off x="0" y="2528888"/>
            <a:ext cx="9144000" cy="208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161925" indent="-161925" algn="l" rtl="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Char char="•"/>
              <a:defRPr sz="2000">
                <a:solidFill>
                  <a:srgbClr val="292929"/>
                </a:solidFill>
                <a:latin typeface="+mn-lt"/>
                <a:ea typeface="+mn-ea"/>
                <a:cs typeface="+mn-cs"/>
              </a:defRPr>
            </a:lvl1pPr>
            <a:lvl2pPr marL="344488" indent="-180975" algn="l" rtl="0" eaLnBrk="0" fontAlgn="base" hangingPunct="0">
              <a:spcBef>
                <a:spcPct val="20000"/>
              </a:spcBef>
              <a:spcAft>
                <a:spcPct val="30000"/>
              </a:spcAft>
              <a:buClr>
                <a:schemeClr val="folHlink"/>
              </a:buClr>
              <a:buChar char="•"/>
              <a:defRPr>
                <a:solidFill>
                  <a:srgbClr val="292929"/>
                </a:solidFill>
                <a:latin typeface="+mn-lt"/>
                <a:cs typeface="+mn-cs"/>
              </a:defRPr>
            </a:lvl2pPr>
            <a:lvl3pPr marL="536575" indent="-1905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Char char="•"/>
              <a:defRPr sz="1600">
                <a:solidFill>
                  <a:srgbClr val="292929"/>
                </a:solidFill>
                <a:latin typeface="+mn-lt"/>
                <a:cs typeface="+mn-cs"/>
              </a:defRPr>
            </a:lvl3pPr>
            <a:lvl4pPr marL="709613" indent="-1714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Char char="•"/>
              <a:defRPr sz="1400">
                <a:solidFill>
                  <a:srgbClr val="292929"/>
                </a:solidFill>
                <a:latin typeface="+mn-lt"/>
                <a:cs typeface="+mn-cs"/>
              </a:defRPr>
            </a:lvl4pPr>
            <a:lvl5pPr marL="876300" indent="-1619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+mn-lt"/>
                <a:cs typeface="+mn-cs"/>
              </a:defRPr>
            </a:lvl5pPr>
            <a:lvl6pPr marL="1333500" indent="-161925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+mn-lt"/>
                <a:cs typeface="+mn-cs"/>
              </a:defRPr>
            </a:lvl6pPr>
            <a:lvl7pPr marL="1790700" indent="-161925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+mn-lt"/>
                <a:cs typeface="+mn-cs"/>
              </a:defRPr>
            </a:lvl7pPr>
            <a:lvl8pPr marL="2247900" indent="-161925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+mn-lt"/>
                <a:cs typeface="+mn-cs"/>
              </a:defRPr>
            </a:lvl8pPr>
            <a:lvl9pPr marL="2705100" indent="-161925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ru-RU" sz="3200" kern="0" dirty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</a:t>
            </a:r>
            <a:endParaRPr lang="ru-RU" altLang="ru-RU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71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Рисунок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8271" y="2141216"/>
            <a:ext cx="3407837" cy="18403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1506" name="Рисунок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112" y="942087"/>
            <a:ext cx="3081953" cy="16740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1511" name="Рисунок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21617" y="2409490"/>
            <a:ext cx="3326606" cy="18514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4821" name="TextBox 5"/>
          <p:cNvSpPr txBox="1">
            <a:spLocks noChangeArrowheads="1"/>
          </p:cNvSpPr>
          <p:nvPr/>
        </p:nvSpPr>
        <p:spPr bwMode="auto">
          <a:xfrm>
            <a:off x="3984920" y="0"/>
            <a:ext cx="5003800" cy="1200312"/>
          </a:xfrm>
          <a:prstGeom prst="rect">
            <a:avLst/>
          </a:prstGeom>
          <a:noFill/>
          <a:ln>
            <a:noFill/>
          </a:ln>
        </p:spPr>
        <p:txBody>
          <a:bodyPr lIns="91424" tIns="45712" rIns="91424" bIns="45712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D5F3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D5F3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D5F3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D5F3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D5F3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D5F3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D5F3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D5F3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D5F30"/>
                </a:solidFill>
                <a:latin typeface="Calibri" panose="020F0502020204030204" pitchFamily="34" charset="0"/>
              </a:defRPr>
            </a:lvl9pPr>
          </a:lstStyle>
          <a:p>
            <a:pPr algn="r" defTabSz="914265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alt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Главная трудность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alt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 defTabSz="914265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alt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должны научить детей жить в мире, которого не знаем сами!</a:t>
            </a:r>
          </a:p>
        </p:txBody>
      </p:sp>
      <p:pic>
        <p:nvPicPr>
          <p:cNvPr id="2150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2479" y="3981452"/>
            <a:ext cx="2985446" cy="19450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151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058" y="3908740"/>
            <a:ext cx="3505761" cy="20178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4" descr="http://www.hotel-r.net/im/hotel/fr/nota-ben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2" y="2991472"/>
            <a:ext cx="718327" cy="40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327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556792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solidFill>
                <a:srgbClr val="0A2A30"/>
              </a:solidFill>
            </a:endParaRPr>
          </a:p>
          <a:p>
            <a:endParaRPr lang="en-US" dirty="0" smtClean="0">
              <a:solidFill>
                <a:srgbClr val="0A2A3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00232" y="642918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СОВРЕМЕННЫЕ ДЕТИ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2071678"/>
            <a:ext cx="3838911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-85725">
              <a:buClr>
                <a:srgbClr val="C00000"/>
              </a:buClr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Легко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находят в сети любую информацию</a:t>
            </a:r>
          </a:p>
          <a:p>
            <a:pPr marL="85725" indent="-85725">
              <a:buClr>
                <a:srgbClr val="C00000"/>
              </a:buClr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Предпочитают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получать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новости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одной строкой</a:t>
            </a:r>
          </a:p>
          <a:p>
            <a:pPr marL="85725" indent="-85725">
              <a:buClr>
                <a:srgbClr val="C00000"/>
              </a:buClr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Откровенны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и открыты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соцсетях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85725" indent="-85725">
              <a:buClr>
                <a:srgbClr val="C00000"/>
              </a:buClr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только хорошо разбираются в цифровом контенте, но и самостоятельно создают его</a:t>
            </a:r>
          </a:p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392" y="2428868"/>
            <a:ext cx="5072608" cy="2959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357422" y="5857892"/>
            <a:ext cx="41024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ОНИ ЖИВУТ В ЦИФРОВОЙ СРЕДЕ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94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692696"/>
            <a:ext cx="8748464" cy="429292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ПРЕТЕНЗИИ ВЗРОСЛЫХ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26623" y="1428736"/>
            <a:ext cx="38912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Они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живут в гаджетах и не приспособлены к реальной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жизни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609620"/>
            <a:ext cx="40719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dirty="0">
                <a:latin typeface="Arial" pitchFamily="34" charset="0"/>
                <a:cs typeface="Arial" pitchFamily="34" charset="0"/>
              </a:rPr>
              <a:t>них другое мышление. Им неинтересен медленно развивающийся сюжет.</a:t>
            </a:r>
          </a:p>
          <a:p>
            <a:pPr algn="r"/>
            <a:r>
              <a:rPr lang="ru-RU" dirty="0">
                <a:latin typeface="Arial" pitchFamily="34" charset="0"/>
                <a:cs typeface="Arial" pitchFamily="34" charset="0"/>
              </a:rPr>
              <a:t>Концентрация и удержание внимания у них снизилось с 20 до 8 секунд</a:t>
            </a:r>
          </a:p>
        </p:txBody>
      </p:sp>
      <p:pic>
        <p:nvPicPr>
          <p:cNvPr id="9218" name="Picture 2" descr="https://interfax.by/upload/iblock/38c/38cc33123d0274eb990ca978f3343e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4143380"/>
            <a:ext cx="3286148" cy="2233550"/>
          </a:xfrm>
          <a:prstGeom prst="rect">
            <a:avLst/>
          </a:prstGeom>
          <a:noFill/>
        </p:spPr>
      </p:pic>
      <p:pic>
        <p:nvPicPr>
          <p:cNvPr id="9220" name="Picture 4" descr="https://avatars.mds.yandex.net/get-zen_doc/96780/pub_5cebd83668bd73da535e86c3_5cefb0fe1cd66200af7a48b5/scale_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357298"/>
            <a:ext cx="4095700" cy="236216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580112" y="2349127"/>
            <a:ext cx="310360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>
                <a:latin typeface="Arial" pitchFamily="34" charset="0"/>
                <a:cs typeface="Arial" pitchFamily="34" charset="0"/>
              </a:rPr>
              <a:t>В отличие от нас, у них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все</a:t>
            </a:r>
          </a:p>
          <a:p>
            <a:pPr algn="r"/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происходит  в сети: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dirty="0" smtClean="0">
                <a:latin typeface="Arial" pitchFamily="34" charset="0"/>
                <a:cs typeface="Arial" pitchFamily="34" charset="0"/>
              </a:rPr>
              <a:t>следят </a:t>
            </a:r>
            <a:r>
              <a:rPr lang="ru-RU" dirty="0">
                <a:latin typeface="Arial" pitchFamily="34" charset="0"/>
                <a:cs typeface="Arial" pitchFamily="34" charset="0"/>
              </a:rPr>
              <a:t>за новостями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r"/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сами их создают,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dirty="0" smtClean="0">
                <a:latin typeface="Arial" pitchFamily="34" charset="0"/>
                <a:cs typeface="Arial" pitchFamily="34" charset="0"/>
              </a:rPr>
              <a:t>комментируют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репосты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3958714"/>
            <a:ext cx="3025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Смотрят всякую ФИГНЮ</a:t>
            </a:r>
          </a:p>
        </p:txBody>
      </p:sp>
    </p:spTree>
    <p:extLst>
      <p:ext uri="{BB962C8B-B14F-4D97-AF65-F5344CB8AC3E}">
        <p14:creationId xmlns:p14="http://schemas.microsoft.com/office/powerpoint/2010/main" val="173262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0B428A8-D80F-49C0-AA74-0BB052397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0079"/>
            <a:ext cx="9144000" cy="720080"/>
          </a:xfrm>
        </p:spPr>
        <p:txBody>
          <a:bodyPr>
            <a:noAutofit/>
          </a:bodyPr>
          <a:lstStyle/>
          <a:p>
            <a:pPr marL="432000">
              <a:lnSpc>
                <a:spcPct val="100000"/>
              </a:lnSpc>
            </a:pPr>
            <a:r>
              <a:rPr lang="ru-RU" sz="3200">
                <a:latin typeface="Arial" panose="020B0604020202020204" pitchFamily="34" charset="0"/>
                <a:cs typeface="Arial" panose="020B0604020202020204" pitchFamily="34" charset="0"/>
              </a:rPr>
              <a:t>Миссия ОБРАЗОВАНИЯ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0436" y="1559707"/>
            <a:ext cx="53362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B6452D"/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Создание единой безопасной цифровой образовательной среды</a:t>
            </a:r>
          </a:p>
          <a:p>
            <a:pPr marL="285750" indent="-285750">
              <a:buClr>
                <a:srgbClr val="B6452D"/>
              </a:buClr>
              <a:buSzPct val="120000"/>
              <a:buFont typeface="Wingdings" panose="05000000000000000000" pitchFamily="2" charset="2"/>
              <a:buChar char="§"/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B6452D"/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цифровой грамотности (сетевой компетентности) детей и молодежи</a:t>
            </a:r>
          </a:p>
          <a:p>
            <a:pPr marL="285750" indent="-285750">
              <a:buClr>
                <a:srgbClr val="B6452D"/>
              </a:buClr>
              <a:buSzPct val="120000"/>
              <a:buFont typeface="Wingdings" panose="05000000000000000000" pitchFamily="2" charset="2"/>
              <a:buChar char="§"/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B6452D"/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доступности качественного образования для всех категорий обучающихся, в том числе учащихся с ОВЗ, высокомотивированных и одаренных детей</a:t>
            </a:r>
          </a:p>
          <a:p>
            <a:pPr marL="285750" indent="-285750">
              <a:buClr>
                <a:srgbClr val="B6452D"/>
              </a:buClr>
              <a:buSzPct val="120000"/>
              <a:buFont typeface="Wingdings" panose="05000000000000000000" pitchFamily="2" charset="2"/>
              <a:buChar char="§"/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B6452D"/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условий для организации персонифицированного обучения учащихся в соответствии с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их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склонностями, способностями, потребностями, перспективными запросами региональной экономики</a:t>
            </a:r>
          </a:p>
          <a:p>
            <a:pPr marL="285750" indent="-285750">
              <a:buClr>
                <a:srgbClr val="B6452D"/>
              </a:buClr>
              <a:buSzPct val="120000"/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200" y="1559707"/>
            <a:ext cx="2463800" cy="4934224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9" b="28208"/>
          <a:stretch/>
        </p:blipFill>
        <p:spPr bwMode="auto">
          <a:xfrm>
            <a:off x="7465325" y="462024"/>
            <a:ext cx="1678675" cy="77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233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1560" y="1412776"/>
            <a:ext cx="7873256" cy="26968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88" dirty="0"/>
          </a:p>
        </p:txBody>
      </p:sp>
      <p:sp>
        <p:nvSpPr>
          <p:cNvPr id="4" name="object 4"/>
          <p:cNvSpPr txBox="1"/>
          <p:nvPr/>
        </p:nvSpPr>
        <p:spPr>
          <a:xfrm>
            <a:off x="489411" y="4340033"/>
            <a:ext cx="8403069" cy="2135080"/>
          </a:xfrm>
          <a:prstGeom prst="rect">
            <a:avLst/>
          </a:prstGeom>
        </p:spPr>
        <p:txBody>
          <a:bodyPr vert="horz" wrap="square" lIns="0" tIns="11311" rIns="0" bIns="0" rtlCol="0">
            <a:spAutoFit/>
          </a:bodyPr>
          <a:lstStyle/>
          <a:p>
            <a:pPr marR="147638">
              <a:spcBef>
                <a:spcPts val="12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«Мобильное Электронное Образование» (МЭО) —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российская ИТ-компания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Команда МЭО – педагоги и IT-специалисты, имеющие более 18 лет опыта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сфере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цифрового образования и реализации федеральных государственных образовательных стандартов общего образования (далее – ФГОС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4763">
              <a:spcBef>
                <a:spcPts val="12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Компания МЭО активно сотрудничает с РОСНАНО, ведущими учеными в области образования РАН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РАО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МГПУ, МПГУ и др. В 2017 г. компания стала победителем конкурса «Школа навыков XXI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», организованном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Благотворительным фондом Сбербанка России «Вклад в будущее» и ВШЭ.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6B6E7C0E-3F92-4736-B7E0-54B9325DC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9227"/>
            <a:ext cx="9144000" cy="720080"/>
          </a:xfrm>
        </p:spPr>
        <p:txBody>
          <a:bodyPr>
            <a:normAutofit/>
          </a:bodyPr>
          <a:lstStyle/>
          <a:p>
            <a:pPr marL="432000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О компании МЭО</a:t>
            </a:r>
          </a:p>
        </p:txBody>
      </p:sp>
    </p:spTree>
    <p:extLst>
      <p:ext uri="{BB962C8B-B14F-4D97-AF65-F5344CB8AC3E}">
        <p14:creationId xmlns:p14="http://schemas.microsoft.com/office/powerpoint/2010/main" val="36689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B6CA815-E9B6-4C67-A95C-25075C869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720080"/>
          </a:xfrm>
        </p:spPr>
        <p:txBody>
          <a:bodyPr>
            <a:normAutofit/>
          </a:bodyPr>
          <a:lstStyle/>
          <a:p>
            <a:pPr marL="432000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Почему школы выбирают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МЭО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="" xmlns:a16="http://schemas.microsoft.com/office/drawing/2014/main" id="{0B76F0E8-8F18-44F6-AE6C-CD46EAC6E55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292080" y="3284984"/>
            <a:ext cx="3672408" cy="32438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508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МЭО обеспечивает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9750" marR="5080" indent="-28575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совмещение лучших практик классического образования и цифровых образовательных технологий</a:t>
            </a:r>
          </a:p>
          <a:p>
            <a:pPr marL="429750" marR="5080" indent="-28575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 навыков и компетенций цифрового мира</a:t>
            </a:r>
          </a:p>
          <a:p>
            <a:pPr marL="429750" marR="5080" indent="-28575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персонализацию образовательного процесса с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учётом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потребностей и запросов каждого учащегося</a:t>
            </a:r>
          </a:p>
          <a:p>
            <a:pPr marL="429750" marR="5080" indent="-28575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реализацию индивидуальных и групповых исследований и проектов</a:t>
            </a:r>
          </a:p>
          <a:p>
            <a:pPr marL="429750" marR="5080" indent="-28575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повышение мотивации к учению за счёт использования цифровой среды, привычной для современного учащегося</a:t>
            </a:r>
          </a:p>
          <a:p>
            <a:pPr marL="429750" marR="5080" indent="-28575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безопасность в информационной среде</a:t>
            </a:r>
          </a:p>
        </p:txBody>
      </p:sp>
      <p:sp>
        <p:nvSpPr>
          <p:cNvPr id="6" name="object 4">
            <a:extLst>
              <a:ext uri="{FF2B5EF4-FFF2-40B4-BE49-F238E27FC236}">
                <a16:creationId xmlns="" xmlns:a16="http://schemas.microsoft.com/office/drawing/2014/main" id="{5AFF72EC-BB04-4C19-BCA4-74DEFF900D9F}"/>
              </a:ext>
            </a:extLst>
          </p:cNvPr>
          <p:cNvSpPr txBox="1"/>
          <p:nvPr/>
        </p:nvSpPr>
        <p:spPr>
          <a:xfrm>
            <a:off x="467544" y="1548092"/>
            <a:ext cx="8352928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>
              <a:spcBef>
                <a:spcPts val="6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МЭО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— комплексная цифровая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образовательная среда современной школы, содержащая: </a:t>
            </a:r>
          </a:p>
          <a:p>
            <a:pPr marL="501750" marR="508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онлайн контент для учащихся 1-11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класса,</a:t>
            </a:r>
          </a:p>
          <a:p>
            <a:pPr marL="501750" marR="508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лицензионную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систему управления образовательным процессом, входящую в Реестр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российских программ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для ЭВМ.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Изображение выглядит как человек, женщина, стена&#10;&#10;Описание создано с высокой степенью достоверности">
            <a:extLst>
              <a:ext uri="{FF2B5EF4-FFF2-40B4-BE49-F238E27FC236}">
                <a16:creationId xmlns="" xmlns:a16="http://schemas.microsoft.com/office/drawing/2014/main" id="{E60A4490-66FF-445C-853F-A3F32FCFC6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07"/>
          <a:stretch/>
        </p:blipFill>
        <p:spPr>
          <a:xfrm>
            <a:off x="3101" y="3206164"/>
            <a:ext cx="4883730" cy="365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48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2564904"/>
            <a:ext cx="4355976" cy="4293096"/>
          </a:xfrm>
          <a:prstGeom prst="rect">
            <a:avLst/>
          </a:prstGeom>
          <a:solidFill>
            <a:schemeClr val="tx1">
              <a:lumMod val="25000"/>
              <a:lumOff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57390" y="2564904"/>
            <a:ext cx="4586609" cy="4293096"/>
          </a:xfrm>
          <a:prstGeom prst="rect">
            <a:avLst/>
          </a:prstGeom>
          <a:solidFill>
            <a:schemeClr val="tx1">
              <a:lumMod val="25000"/>
              <a:lumOff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0" y="629745"/>
            <a:ext cx="9143999" cy="413934"/>
          </a:xfrm>
          <a:prstGeom prst="rect">
            <a:avLst/>
          </a:prstGeom>
        </p:spPr>
        <p:txBody>
          <a:bodyPr vert="horz" wrap="square" lIns="0" tIns="13691" rIns="0" bIns="0" rtlCol="0" anchor="ctr">
            <a:spAutoFit/>
          </a:bodyPr>
          <a:lstStyle/>
          <a:p>
            <a:pPr marL="432000">
              <a:lnSpc>
                <a:spcPct val="100000"/>
              </a:lnSpc>
              <a:spcBef>
                <a:spcPts val="107"/>
              </a:spcBef>
            </a:pP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СОСТАВ ОНЛАЙН-СИСТЕМЫ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МЭО</a:t>
            </a:r>
            <a:endParaRPr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Текст 19">
            <a:extLst>
              <a:ext uri="{FF2B5EF4-FFF2-40B4-BE49-F238E27FC236}">
                <a16:creationId xmlns="" xmlns:a16="http://schemas.microsoft.com/office/drawing/2014/main" id="{A17EE748-575D-4C52-9981-356BB242CA9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23528" y="1609180"/>
            <a:ext cx="3910335" cy="7207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Интерактивный цифровой учебный контент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="" xmlns:a16="http://schemas.microsoft.com/office/drawing/2014/main" id="{CADE601F-38C7-4468-B09C-93BA3BFDEA7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04049" y="1556792"/>
            <a:ext cx="3744415" cy="823913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Инструменты  организации  обучения</a:t>
            </a:r>
          </a:p>
        </p:txBody>
      </p:sp>
      <p:sp>
        <p:nvSpPr>
          <p:cNvPr id="18" name="Объект 17">
            <a:extLst>
              <a:ext uri="{FF2B5EF4-FFF2-40B4-BE49-F238E27FC236}">
                <a16:creationId xmlns="" xmlns:a16="http://schemas.microsoft.com/office/drawing/2014/main" id="{3DDFF073-E10D-41DA-B20F-1B5CB6ED069E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323528" y="2922016"/>
            <a:ext cx="3910335" cy="3675336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34587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Интерактивные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учебные онлайн-курсы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 предметам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школьной программы для учащихся 1-11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класса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6000" marR="411360" indent="-21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Сборники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проектных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 исследовательских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заданий</a:t>
            </a:r>
          </a:p>
          <a:p>
            <a:pPr marL="216000" marR="411360" indent="-21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борники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олимпиадных задач для подготовки к олимпиадам разного уровня</a:t>
            </a:r>
          </a:p>
          <a:p>
            <a:pPr marL="216000" marR="411360" indent="-21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Учебные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онлайн-курсы для дополнительного образования </a:t>
            </a:r>
          </a:p>
          <a:p>
            <a:pPr marL="216000" marR="411360" indent="-21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6000" indent="-21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бъект 18">
            <a:extLst>
              <a:ext uri="{FF2B5EF4-FFF2-40B4-BE49-F238E27FC236}">
                <a16:creationId xmlns="" xmlns:a16="http://schemas.microsoft.com/office/drawing/2014/main" id="{1C8B0825-B73C-434D-89E7-D7CBC457EC52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910138" y="2907754"/>
            <a:ext cx="3838326" cy="340156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16000" marR="73223" indent="-21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Личный кабинет ученика/родителя</a:t>
            </a:r>
          </a:p>
          <a:p>
            <a:pPr marL="216000" marR="73223" indent="-21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Электронный журнал/Электронный дневник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мониторинга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успешности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 результатов выполненных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заданий</a:t>
            </a:r>
          </a:p>
          <a:p>
            <a:pPr marL="216000" marR="73223" indent="-21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Матрица назначения заданий – инструмент персонализации обучения</a:t>
            </a:r>
          </a:p>
          <a:p>
            <a:pPr marL="216000" marR="73223" indent="-21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Инструменты коммуникации:  персональные и групповые онлайн-чаты, личные сообщения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видеоконференции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6000" marR="73223" indent="-21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Органайзер-планировщик </a:t>
            </a:r>
          </a:p>
          <a:p>
            <a:pPr marL="216000" indent="-21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3B9A0E71-533D-4A0C-BA47-AC06AB9BFAC5}"/>
              </a:ext>
            </a:extLst>
          </p:cNvPr>
          <p:cNvSpPr/>
          <p:nvPr/>
        </p:nvSpPr>
        <p:spPr>
          <a:xfrm>
            <a:off x="0" y="1182060"/>
            <a:ext cx="3887440" cy="5675940"/>
          </a:xfrm>
          <a:prstGeom prst="rect">
            <a:avLst/>
          </a:prstGeom>
          <a:solidFill>
            <a:schemeClr val="accent6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" y="476672"/>
            <a:ext cx="8058152" cy="720080"/>
          </a:xfrm>
        </p:spPr>
        <p:txBody>
          <a:bodyPr>
            <a:normAutofit/>
          </a:bodyPr>
          <a:lstStyle/>
          <a:p>
            <a:pPr marL="432000"/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МЭО. Всё под контролем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лилиния 4"/>
          <p:cNvSpPr/>
          <p:nvPr/>
        </p:nvSpPr>
        <p:spPr>
          <a:xfrm>
            <a:off x="4355976" y="1554435"/>
            <a:ext cx="3384000" cy="504000"/>
          </a:xfrm>
          <a:custGeom>
            <a:avLst/>
            <a:gdLst>
              <a:gd name="connsiteX0" fmla="*/ 0 w 4968552"/>
              <a:gd name="connsiteY0" fmla="*/ 130311 h 781852"/>
              <a:gd name="connsiteX1" fmla="*/ 130311 w 4968552"/>
              <a:gd name="connsiteY1" fmla="*/ 0 h 781852"/>
              <a:gd name="connsiteX2" fmla="*/ 4838241 w 4968552"/>
              <a:gd name="connsiteY2" fmla="*/ 0 h 781852"/>
              <a:gd name="connsiteX3" fmla="*/ 4968552 w 4968552"/>
              <a:gd name="connsiteY3" fmla="*/ 130311 h 781852"/>
              <a:gd name="connsiteX4" fmla="*/ 4968552 w 4968552"/>
              <a:gd name="connsiteY4" fmla="*/ 651541 h 781852"/>
              <a:gd name="connsiteX5" fmla="*/ 4838241 w 4968552"/>
              <a:gd name="connsiteY5" fmla="*/ 781852 h 781852"/>
              <a:gd name="connsiteX6" fmla="*/ 130311 w 4968552"/>
              <a:gd name="connsiteY6" fmla="*/ 781852 h 781852"/>
              <a:gd name="connsiteX7" fmla="*/ 0 w 4968552"/>
              <a:gd name="connsiteY7" fmla="*/ 651541 h 781852"/>
              <a:gd name="connsiteX8" fmla="*/ 0 w 4968552"/>
              <a:gd name="connsiteY8" fmla="*/ 130311 h 7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68552" h="781852">
                <a:moveTo>
                  <a:pt x="0" y="130311"/>
                </a:moveTo>
                <a:cubicBezTo>
                  <a:pt x="0" y="58342"/>
                  <a:pt x="58342" y="0"/>
                  <a:pt x="130311" y="0"/>
                </a:cubicBezTo>
                <a:lnTo>
                  <a:pt x="4838241" y="0"/>
                </a:lnTo>
                <a:cubicBezTo>
                  <a:pt x="4910210" y="0"/>
                  <a:pt x="4968552" y="58342"/>
                  <a:pt x="4968552" y="130311"/>
                </a:cubicBezTo>
                <a:lnTo>
                  <a:pt x="4968552" y="651541"/>
                </a:lnTo>
                <a:cubicBezTo>
                  <a:pt x="4968552" y="723510"/>
                  <a:pt x="4910210" y="781852"/>
                  <a:pt x="4838241" y="781852"/>
                </a:cubicBezTo>
                <a:lnTo>
                  <a:pt x="130311" y="781852"/>
                </a:lnTo>
                <a:cubicBezTo>
                  <a:pt x="58342" y="781852"/>
                  <a:pt x="0" y="723510"/>
                  <a:pt x="0" y="651541"/>
                </a:cubicBezTo>
                <a:lnTo>
                  <a:pt x="0" y="13031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747" tIns="106747" rIns="106747" bIns="106747" numCol="1" spcCol="1270" anchor="ctr" anchorCtr="0">
            <a:noAutofit/>
          </a:bodyPr>
          <a:lstStyle/>
          <a:p>
            <a:pPr marL="144000" lvl="0" algn="l" defTabSz="800100">
              <a:spcBef>
                <a:spcPct val="0"/>
              </a:spcBef>
            </a:pPr>
            <a:r>
              <a:rPr lang="ru-RU" sz="1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 всегда в курсе дела</a:t>
            </a:r>
          </a:p>
        </p:txBody>
      </p:sp>
      <p:sp>
        <p:nvSpPr>
          <p:cNvPr id="7" name="Полилиния 6"/>
          <p:cNvSpPr/>
          <p:nvPr/>
        </p:nvSpPr>
        <p:spPr>
          <a:xfrm>
            <a:off x="4485718" y="2157446"/>
            <a:ext cx="4262746" cy="707940"/>
          </a:xfrm>
          <a:custGeom>
            <a:avLst/>
            <a:gdLst>
              <a:gd name="connsiteX0" fmla="*/ 0 w 4968552"/>
              <a:gd name="connsiteY0" fmla="*/ 0 h 707940"/>
              <a:gd name="connsiteX1" fmla="*/ 4968552 w 4968552"/>
              <a:gd name="connsiteY1" fmla="*/ 0 h 707940"/>
              <a:gd name="connsiteX2" fmla="*/ 4968552 w 4968552"/>
              <a:gd name="connsiteY2" fmla="*/ 707940 h 707940"/>
              <a:gd name="connsiteX3" fmla="*/ 0 w 4968552"/>
              <a:gd name="connsiteY3" fmla="*/ 707940 h 707940"/>
              <a:gd name="connsiteX4" fmla="*/ 0 w 4968552"/>
              <a:gd name="connsiteY4" fmla="*/ 0 h 707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68552" h="707940">
                <a:moveTo>
                  <a:pt x="0" y="0"/>
                </a:moveTo>
                <a:lnTo>
                  <a:pt x="4968552" y="0"/>
                </a:lnTo>
                <a:lnTo>
                  <a:pt x="4968552" y="707940"/>
                </a:lnTo>
                <a:lnTo>
                  <a:pt x="0" y="7079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7752" tIns="22860" rIns="128016" bIns="22860" numCol="1" spcCol="1270" anchor="t" anchorCtr="0">
            <a:noAutofit/>
          </a:bodyPr>
          <a:lstStyle/>
          <a:p>
            <a:pPr marL="144000" lvl="1" indent="-144000" algn="l" defTabSz="622300"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200" kern="1200" dirty="0">
                <a:latin typeface="Arial" panose="020B0604020202020204" pitchFamily="34" charset="0"/>
                <a:cs typeface="Arial" panose="020B0604020202020204" pitchFamily="34" charset="0"/>
              </a:rPr>
              <a:t>видят, какие предметы  привлекают ребёнка, в каких направлениях он наиболее успешен</a:t>
            </a:r>
            <a:br>
              <a:rPr lang="ru-RU" sz="1200" kern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4355976" y="3044229"/>
            <a:ext cx="3744000" cy="504000"/>
          </a:xfrm>
          <a:custGeom>
            <a:avLst/>
            <a:gdLst>
              <a:gd name="connsiteX0" fmla="*/ 0 w 4968552"/>
              <a:gd name="connsiteY0" fmla="*/ 130311 h 781852"/>
              <a:gd name="connsiteX1" fmla="*/ 130311 w 4968552"/>
              <a:gd name="connsiteY1" fmla="*/ 0 h 781852"/>
              <a:gd name="connsiteX2" fmla="*/ 4838241 w 4968552"/>
              <a:gd name="connsiteY2" fmla="*/ 0 h 781852"/>
              <a:gd name="connsiteX3" fmla="*/ 4968552 w 4968552"/>
              <a:gd name="connsiteY3" fmla="*/ 130311 h 781852"/>
              <a:gd name="connsiteX4" fmla="*/ 4968552 w 4968552"/>
              <a:gd name="connsiteY4" fmla="*/ 651541 h 781852"/>
              <a:gd name="connsiteX5" fmla="*/ 4838241 w 4968552"/>
              <a:gd name="connsiteY5" fmla="*/ 781852 h 781852"/>
              <a:gd name="connsiteX6" fmla="*/ 130311 w 4968552"/>
              <a:gd name="connsiteY6" fmla="*/ 781852 h 781852"/>
              <a:gd name="connsiteX7" fmla="*/ 0 w 4968552"/>
              <a:gd name="connsiteY7" fmla="*/ 651541 h 781852"/>
              <a:gd name="connsiteX8" fmla="*/ 0 w 4968552"/>
              <a:gd name="connsiteY8" fmla="*/ 130311 h 7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68552" h="781852">
                <a:moveTo>
                  <a:pt x="0" y="130311"/>
                </a:moveTo>
                <a:cubicBezTo>
                  <a:pt x="0" y="58342"/>
                  <a:pt x="58342" y="0"/>
                  <a:pt x="130311" y="0"/>
                </a:cubicBezTo>
                <a:lnTo>
                  <a:pt x="4838241" y="0"/>
                </a:lnTo>
                <a:cubicBezTo>
                  <a:pt x="4910210" y="0"/>
                  <a:pt x="4968552" y="58342"/>
                  <a:pt x="4968552" y="130311"/>
                </a:cubicBezTo>
                <a:lnTo>
                  <a:pt x="4968552" y="651541"/>
                </a:lnTo>
                <a:cubicBezTo>
                  <a:pt x="4968552" y="723510"/>
                  <a:pt x="4910210" y="781852"/>
                  <a:pt x="4838241" y="781852"/>
                </a:cubicBezTo>
                <a:lnTo>
                  <a:pt x="130311" y="781852"/>
                </a:lnTo>
                <a:cubicBezTo>
                  <a:pt x="58342" y="781852"/>
                  <a:pt x="0" y="723510"/>
                  <a:pt x="0" y="651541"/>
                </a:cubicBezTo>
                <a:lnTo>
                  <a:pt x="0" y="130311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747" tIns="106747" rIns="106747" bIns="106747" numCol="1" spcCol="1270" anchor="ctr" anchorCtr="0">
            <a:noAutofit/>
          </a:bodyPr>
          <a:lstStyle/>
          <a:p>
            <a:pPr marL="144000" lvl="0" algn="l" defTabSz="800100">
              <a:spcBef>
                <a:spcPct val="0"/>
              </a:spcBef>
            </a:pPr>
            <a:r>
              <a:rPr lang="ru-RU" sz="1800" kern="1200" dirty="0" smtClean="0">
                <a:solidFill>
                  <a:schemeClr val="tx1"/>
                </a:solidFill>
              </a:rPr>
              <a:t>МЭО — помощник </a:t>
            </a:r>
            <a:r>
              <a:rPr lang="ru-RU" sz="1800" kern="1200" dirty="0">
                <a:solidFill>
                  <a:schemeClr val="tx1"/>
                </a:solidFill>
              </a:rPr>
              <a:t>родителя</a:t>
            </a:r>
          </a:p>
        </p:txBody>
      </p:sp>
      <p:sp>
        <p:nvSpPr>
          <p:cNvPr id="10" name="Полилиния 9"/>
          <p:cNvSpPr/>
          <p:nvPr/>
        </p:nvSpPr>
        <p:spPr>
          <a:xfrm>
            <a:off x="4460363" y="3637377"/>
            <a:ext cx="4216093" cy="824525"/>
          </a:xfrm>
          <a:custGeom>
            <a:avLst/>
            <a:gdLst>
              <a:gd name="connsiteX0" fmla="*/ 0 w 4968552"/>
              <a:gd name="connsiteY0" fmla="*/ 0 h 931500"/>
              <a:gd name="connsiteX1" fmla="*/ 4968552 w 4968552"/>
              <a:gd name="connsiteY1" fmla="*/ 0 h 931500"/>
              <a:gd name="connsiteX2" fmla="*/ 4968552 w 4968552"/>
              <a:gd name="connsiteY2" fmla="*/ 931500 h 931500"/>
              <a:gd name="connsiteX3" fmla="*/ 0 w 4968552"/>
              <a:gd name="connsiteY3" fmla="*/ 931500 h 931500"/>
              <a:gd name="connsiteX4" fmla="*/ 0 w 4968552"/>
              <a:gd name="connsiteY4" fmla="*/ 0 h 93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68552" h="931500">
                <a:moveTo>
                  <a:pt x="0" y="0"/>
                </a:moveTo>
                <a:lnTo>
                  <a:pt x="4968552" y="0"/>
                </a:lnTo>
                <a:lnTo>
                  <a:pt x="4968552" y="931500"/>
                </a:lnTo>
                <a:lnTo>
                  <a:pt x="0" y="9315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7752" tIns="22860" rIns="128016" bIns="22860" numCol="1" spcCol="1270" anchor="t" anchorCtr="0">
            <a:noAutofit/>
          </a:bodyPr>
          <a:lstStyle/>
          <a:p>
            <a:pPr marL="144000" lvl="1" indent="-144000" algn="l" defTabSz="622300"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200" kern="1200" dirty="0">
                <a:latin typeface="Arial" panose="020B0604020202020204" pitchFamily="34" charset="0"/>
                <a:cs typeface="Arial" panose="020B0604020202020204" pitchFamily="34" charset="0"/>
              </a:rPr>
              <a:t>для мониторинга успешности ребёнка и, в случае  необходимости, коррекции его знаний </a:t>
            </a:r>
            <a:r>
              <a:rPr lang="ru-RU" sz="12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при освоении </a:t>
            </a:r>
            <a:r>
              <a:rPr lang="ru-RU" sz="1200" kern="1200" dirty="0">
                <a:latin typeface="Arial" panose="020B0604020202020204" pitchFamily="34" charset="0"/>
                <a:cs typeface="Arial" panose="020B0604020202020204" pitchFamily="34" charset="0"/>
              </a:rPr>
              <a:t>нового учебного  материала</a:t>
            </a:r>
            <a:br>
              <a:rPr lang="ru-RU" sz="1200" kern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4355976" y="4757581"/>
            <a:ext cx="3744000" cy="504000"/>
          </a:xfrm>
          <a:custGeom>
            <a:avLst/>
            <a:gdLst>
              <a:gd name="connsiteX0" fmla="*/ 0 w 4968552"/>
              <a:gd name="connsiteY0" fmla="*/ 130311 h 781852"/>
              <a:gd name="connsiteX1" fmla="*/ 130311 w 4968552"/>
              <a:gd name="connsiteY1" fmla="*/ 0 h 781852"/>
              <a:gd name="connsiteX2" fmla="*/ 4838241 w 4968552"/>
              <a:gd name="connsiteY2" fmla="*/ 0 h 781852"/>
              <a:gd name="connsiteX3" fmla="*/ 4968552 w 4968552"/>
              <a:gd name="connsiteY3" fmla="*/ 130311 h 781852"/>
              <a:gd name="connsiteX4" fmla="*/ 4968552 w 4968552"/>
              <a:gd name="connsiteY4" fmla="*/ 651541 h 781852"/>
              <a:gd name="connsiteX5" fmla="*/ 4838241 w 4968552"/>
              <a:gd name="connsiteY5" fmla="*/ 781852 h 781852"/>
              <a:gd name="connsiteX6" fmla="*/ 130311 w 4968552"/>
              <a:gd name="connsiteY6" fmla="*/ 781852 h 781852"/>
              <a:gd name="connsiteX7" fmla="*/ 0 w 4968552"/>
              <a:gd name="connsiteY7" fmla="*/ 651541 h 781852"/>
              <a:gd name="connsiteX8" fmla="*/ 0 w 4968552"/>
              <a:gd name="connsiteY8" fmla="*/ 130311 h 7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68552" h="781852">
                <a:moveTo>
                  <a:pt x="0" y="130311"/>
                </a:moveTo>
                <a:cubicBezTo>
                  <a:pt x="0" y="58342"/>
                  <a:pt x="58342" y="0"/>
                  <a:pt x="130311" y="0"/>
                </a:cubicBezTo>
                <a:lnTo>
                  <a:pt x="4838241" y="0"/>
                </a:lnTo>
                <a:cubicBezTo>
                  <a:pt x="4910210" y="0"/>
                  <a:pt x="4968552" y="58342"/>
                  <a:pt x="4968552" y="130311"/>
                </a:cubicBezTo>
                <a:lnTo>
                  <a:pt x="4968552" y="651541"/>
                </a:lnTo>
                <a:cubicBezTo>
                  <a:pt x="4968552" y="723510"/>
                  <a:pt x="4910210" y="781852"/>
                  <a:pt x="4838241" y="781852"/>
                </a:cubicBezTo>
                <a:lnTo>
                  <a:pt x="130311" y="781852"/>
                </a:lnTo>
                <a:cubicBezTo>
                  <a:pt x="58342" y="781852"/>
                  <a:pt x="0" y="723510"/>
                  <a:pt x="0" y="651541"/>
                </a:cubicBezTo>
                <a:lnTo>
                  <a:pt x="0" y="130311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747" tIns="106747" rIns="106747" bIns="106747" numCol="1" spcCol="1270" anchor="ctr" anchorCtr="0">
            <a:noAutofit/>
          </a:bodyPr>
          <a:lstStyle/>
          <a:p>
            <a:pPr marL="144000" lvl="0" algn="l" defTabSz="800100">
              <a:spcBef>
                <a:spcPct val="0"/>
              </a:spcBef>
            </a:pPr>
            <a:r>
              <a:rPr lang="ru-RU" sz="1800" kern="1200" dirty="0">
                <a:solidFill>
                  <a:schemeClr val="tx1"/>
                </a:solidFill>
              </a:rPr>
              <a:t>Прозрачность оценивания 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4485716" y="5373216"/>
            <a:ext cx="4262747" cy="931500"/>
          </a:xfrm>
          <a:custGeom>
            <a:avLst/>
            <a:gdLst>
              <a:gd name="connsiteX0" fmla="*/ 0 w 4968552"/>
              <a:gd name="connsiteY0" fmla="*/ 0 h 931500"/>
              <a:gd name="connsiteX1" fmla="*/ 4968552 w 4968552"/>
              <a:gd name="connsiteY1" fmla="*/ 0 h 931500"/>
              <a:gd name="connsiteX2" fmla="*/ 4968552 w 4968552"/>
              <a:gd name="connsiteY2" fmla="*/ 931500 h 931500"/>
              <a:gd name="connsiteX3" fmla="*/ 0 w 4968552"/>
              <a:gd name="connsiteY3" fmla="*/ 931500 h 931500"/>
              <a:gd name="connsiteX4" fmla="*/ 0 w 4968552"/>
              <a:gd name="connsiteY4" fmla="*/ 0 h 93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68552" h="931500">
                <a:moveTo>
                  <a:pt x="0" y="0"/>
                </a:moveTo>
                <a:lnTo>
                  <a:pt x="4968552" y="0"/>
                </a:lnTo>
                <a:lnTo>
                  <a:pt x="4968552" y="931500"/>
                </a:lnTo>
                <a:lnTo>
                  <a:pt x="0" y="9315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7752" tIns="22860" rIns="128016" bIns="22860" numCol="1" spcCol="1270" anchor="t" anchorCtr="0">
            <a:noAutofit/>
          </a:bodyPr>
          <a:lstStyle/>
          <a:p>
            <a:pPr marL="144000" lvl="1" indent="-144000" algn="l" defTabSz="622300"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200" kern="1200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 </a:t>
            </a:r>
            <a:r>
              <a:rPr lang="ru-RU" sz="12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анализа успехов </a:t>
            </a:r>
            <a:r>
              <a:rPr lang="ru-RU" sz="1200" kern="1200" dirty="0">
                <a:latin typeface="Arial" panose="020B0604020202020204" pitchFamily="34" charset="0"/>
                <a:cs typeface="Arial" panose="020B0604020202020204" pitchFamily="34" charset="0"/>
              </a:rPr>
              <a:t>ребёнка и контроля </a:t>
            </a:r>
            <a:r>
              <a:rPr lang="ru-RU" sz="12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его знаний</a:t>
            </a:r>
            <a:r>
              <a:rPr lang="ru-RU" sz="1200" kern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ru-RU" sz="1200" kern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kern="1200" dirty="0">
                <a:latin typeface="Arial" panose="020B0604020202020204" pitchFamily="34" charset="0"/>
                <a:cs typeface="Arial" panose="020B0604020202020204" pitchFamily="34" charset="0"/>
              </a:rPr>
              <a:t>Вы можете видеть не только итоговые оценки, </a:t>
            </a:r>
            <a:r>
              <a:rPr lang="ru-RU" sz="12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но и комментарии </a:t>
            </a:r>
            <a:r>
              <a:rPr lang="ru-RU" sz="1200" kern="1200" dirty="0">
                <a:latin typeface="Arial" panose="020B0604020202020204" pitchFamily="34" charset="0"/>
                <a:cs typeface="Arial" panose="020B0604020202020204" pitchFamily="34" charset="0"/>
              </a:rPr>
              <a:t>учителя к выполненным заданиям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6462A19-FE34-4C58-8C87-83FC80BD92BC}"/>
              </a:ext>
            </a:extLst>
          </p:cNvPr>
          <p:cNvSpPr txBox="1"/>
          <p:nvPr/>
        </p:nvSpPr>
        <p:spPr>
          <a:xfrm>
            <a:off x="467544" y="2124180"/>
            <a:ext cx="319059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Мгновенная объективная оценка заданий в тестовой форме</a:t>
            </a:r>
          </a:p>
          <a:p>
            <a:pPr>
              <a:spcBef>
                <a:spcPts val="600"/>
              </a:spcBef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Информация об успехах ребёнка в электронном дневнике </a:t>
            </a:r>
          </a:p>
          <a:p>
            <a:pPr>
              <a:spcBef>
                <a:spcPts val="600"/>
              </a:spcBef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Хранение результатов учебной деятельности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 «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облаке»</a:t>
            </a:r>
          </a:p>
        </p:txBody>
      </p:sp>
    </p:spTree>
    <p:extLst>
      <p:ext uri="{BB962C8B-B14F-4D97-AF65-F5344CB8AC3E}">
        <p14:creationId xmlns:p14="http://schemas.microsoft.com/office/powerpoint/2010/main" val="271186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нтеграл">
  <a:themeElements>
    <a:clrScheme name="МЭО">
      <a:dk1>
        <a:srgbClr val="0A2A30"/>
      </a:dk1>
      <a:lt1>
        <a:sysClr val="window" lastClr="FFFFFF"/>
      </a:lt1>
      <a:dk2>
        <a:srgbClr val="323232"/>
      </a:dk2>
      <a:lt2>
        <a:srgbClr val="FFFFFF"/>
      </a:lt2>
      <a:accent1>
        <a:srgbClr val="49AEC3"/>
      </a:accent1>
      <a:accent2>
        <a:srgbClr val="F1BE49"/>
      </a:accent2>
      <a:accent3>
        <a:srgbClr val="CA4E44"/>
      </a:accent3>
      <a:accent4>
        <a:srgbClr val="64B161"/>
      </a:accent4>
      <a:accent5>
        <a:srgbClr val="2EB8D3"/>
      </a:accent5>
      <a:accent6>
        <a:srgbClr val="476D2D"/>
      </a:accent6>
      <a:hlink>
        <a:srgbClr val="124752"/>
      </a:hlink>
      <a:folHlink>
        <a:srgbClr val="64B161"/>
      </a:folHlink>
    </a:clrScheme>
    <a:fontScheme name="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090DCB5F-146D-478A-852A-34B16FE9F3A8}"/>
    </a:ext>
  </a:extLst>
</a:theme>
</file>

<file path=ppt/theme/theme3.xml><?xml version="1.0" encoding="utf-8"?>
<a:theme xmlns:a="http://schemas.openxmlformats.org/drawingml/2006/main" name="1_Интеграл">
  <a:themeElements>
    <a:clrScheme name="МЭО">
      <a:dk1>
        <a:srgbClr val="0A2A30"/>
      </a:dk1>
      <a:lt1>
        <a:sysClr val="window" lastClr="FFFFFF"/>
      </a:lt1>
      <a:dk2>
        <a:srgbClr val="323232"/>
      </a:dk2>
      <a:lt2>
        <a:srgbClr val="FFFFFF"/>
      </a:lt2>
      <a:accent1>
        <a:srgbClr val="49AEC3"/>
      </a:accent1>
      <a:accent2>
        <a:srgbClr val="F1BE49"/>
      </a:accent2>
      <a:accent3>
        <a:srgbClr val="CA4E44"/>
      </a:accent3>
      <a:accent4>
        <a:srgbClr val="64B161"/>
      </a:accent4>
      <a:accent5>
        <a:srgbClr val="2EB8D3"/>
      </a:accent5>
      <a:accent6>
        <a:srgbClr val="476D2D"/>
      </a:accent6>
      <a:hlink>
        <a:srgbClr val="124752"/>
      </a:hlink>
      <a:folHlink>
        <a:srgbClr val="64B161"/>
      </a:folHlink>
    </a:clrScheme>
    <a:fontScheme name="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090DCB5F-146D-478A-852A-34B16FE9F3A8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531</Words>
  <Application>Microsoft Office PowerPoint</Application>
  <PresentationFormat>Экран (4:3)</PresentationFormat>
  <Paragraphs>84</Paragraphs>
  <Slides>15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Тема Office</vt:lpstr>
      <vt:lpstr>Интеграл</vt:lpstr>
      <vt:lpstr>1_Интеграл</vt:lpstr>
      <vt:lpstr>Презентация PowerPoint</vt:lpstr>
      <vt:lpstr>Презентация PowerPoint</vt:lpstr>
      <vt:lpstr>Презентация PowerPoint</vt:lpstr>
      <vt:lpstr>ПРЕТЕНЗИИ ВЗРОСЛЫХ</vt:lpstr>
      <vt:lpstr>Миссия ОБРАЗОВАНИЯ</vt:lpstr>
      <vt:lpstr>О компании МЭО</vt:lpstr>
      <vt:lpstr>Почему школы выбирают МЭО</vt:lpstr>
      <vt:lpstr>СОСТАВ ОНЛАЙН-СИСТЕМЫ МЭО</vt:lpstr>
      <vt:lpstr>МЭО. Всё под контролем</vt:lpstr>
      <vt:lpstr>АКТИВНОЕ ОБУЧЕНИЕ</vt:lpstr>
      <vt:lpstr>АКТИВНОЕ ОБУЧЕНИЕ</vt:lpstr>
      <vt:lpstr>МЭО. самостоятельный шаг в будущее</vt:lpstr>
      <vt:lpstr>ЧТО НЕОБХОДИМО ДЛЯ ЗАНЯТИЙ С МЭО?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Колесникова Элина</dc:creator>
  <cp:lastModifiedBy>admin</cp:lastModifiedBy>
  <cp:revision>79</cp:revision>
  <cp:lastPrinted>2019-03-20T12:32:12Z</cp:lastPrinted>
  <dcterms:created xsi:type="dcterms:W3CDTF">2019-03-20T10:42:21Z</dcterms:created>
  <dcterms:modified xsi:type="dcterms:W3CDTF">2020-02-17T14:23:32Z</dcterms:modified>
</cp:coreProperties>
</file>